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37405-FD56-4231-B15B-3ABA6B57547A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07C7D-AF52-4933-95E4-55076FE91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CS" smtClean="0"/>
              <a:t>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07C7D-AF52-4933-95E4-55076FE91B2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25000" contrast="-5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EBD5F-4FDA-4D2D-A996-5BE5339532D1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CB7F2-1E58-4364-A806-75FA4CE59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smtClean="0"/>
              <a:t>АНТИБИОТИЦИ У ПЕРИОДОНТАЛНОЈ БОЛЕСТИ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ТЕТРАЦИКЛИНИ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CS" sz="3600" b="1" smtClean="0"/>
              <a:t>Фармакокинетика </a:t>
            </a:r>
            <a:r>
              <a:rPr lang="sr-Cyrl-CS" sz="3600" b="1" smtClean="0"/>
              <a:t>појединих тетрациклина се значајно разликује:</a:t>
            </a:r>
            <a:endParaRPr lang="sr-Cyrl-CS" sz="36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Хлортетрациклин, окситетрациклин , демеклоциклин и метациклин се слабије апсорбују (30-80% оралне дозе) и већим делом излучују преко бубрега</a:t>
            </a:r>
          </a:p>
          <a:p>
            <a:pPr>
              <a:buClr>
                <a:srgbClr val="C00000"/>
              </a:buClr>
              <a:buNone/>
            </a:pPr>
            <a:endParaRPr lang="sr-Cyrl-CS" sz="11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Миноциклин и доксициклин се потпуно апсорбују из дигестивног тракта. Миноциклин се у малој мери излучује преко бубрега, а доксициклин се не излучује овим путем.</a:t>
            </a:r>
          </a:p>
          <a:p>
            <a:pPr>
              <a:buClr>
                <a:srgbClr val="C00000"/>
              </a:buClr>
              <a:buNone/>
            </a:pPr>
            <a:endParaRPr lang="sr-Cyrl-CS" sz="11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Апсорпцију тетрациклина смањују: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mtClean="0"/>
              <a:t>алуминијум-хидроксид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mtClean="0"/>
              <a:t>калцијум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mtClean="0"/>
              <a:t>магнезијум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mtClean="0"/>
              <a:t>соли гвожђа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mtClean="0"/>
              <a:t>бизмут субсалицилат</a:t>
            </a:r>
            <a:endParaRPr lang="sr-Cyrl-C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ТЕТРАЦИКЛИНИ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868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3600" b="1" smtClean="0"/>
              <a:t>Фармакокинетика </a:t>
            </a:r>
            <a:r>
              <a:rPr lang="sr-Cyrl-CS" sz="3600" b="1" smtClean="0"/>
              <a:t>тетрациклина:</a:t>
            </a:r>
            <a:endParaRPr lang="sr-Cyrl-CS" sz="36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Сви тетрациклини добро продиру у сва ткива и телесне течности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z="11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Сви се (бар делом) излучују преко жучи и подлежу ентерохепатичкој циркулацији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z="11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Доксициклин има најдужи полуживот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ТЕТРАЦИКЛИНИ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CS" sz="3600" b="1" smtClean="0"/>
              <a:t>Механизам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Везују се за 30С подјединицу рибозома и тако ометају синтезу протеина у бактеријама. Имају бактериостатско дејство.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>
              <a:buClr>
                <a:srgbClr val="C00000"/>
              </a:buClr>
              <a:buNone/>
            </a:pPr>
            <a:r>
              <a:rPr lang="sr-Cyrl-CS" b="1" smtClean="0"/>
              <a:t>Спектар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Стафилокок, пнеумокок, гонокок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Г</a:t>
            </a:r>
            <a:r>
              <a:rPr lang="sr-Cyrl-CS" smtClean="0"/>
              <a:t>рам-негативни бацили</a:t>
            </a:r>
            <a:r>
              <a:rPr lang="sr-Latn-CS" smtClean="0"/>
              <a:t> (H. influenzae, Campylobacter, Brucella, V. cholerae, Yersinia pestis, Francisella tularensis, Yersinia enterocolitica, H. dycrei</a:t>
            </a:r>
            <a:r>
              <a:rPr lang="sr-Cyrl-CS" smtClean="0"/>
              <a:t>)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Супримирају раст</a:t>
            </a:r>
            <a:r>
              <a:rPr lang="sr-Latn-CS" smtClean="0"/>
              <a:t> Actinomyces-a</a:t>
            </a:r>
            <a:r>
              <a:rPr lang="sr-Cyrl-CS" smtClean="0"/>
              <a:t>, рикеција, хламидија, микоплазми и већине спирохета</a:t>
            </a:r>
            <a:endParaRPr lang="sr-Cyrl-C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ТЕТРАЦИКЛИНИ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sz="3600" b="1" smtClean="0"/>
              <a:t>Индикације: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Инфекције у усној дупљи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Инфекције изазване рикецијама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Инфекције гениталних органа изазване хламидијама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Пнеумонија изазвана микоплазмама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Тежи облик акни (делују на </a:t>
            </a:r>
            <a:r>
              <a:rPr lang="sr-Latn-CS" smtClean="0"/>
              <a:t>Propionbacterium acnes)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ТЕТРАЦИКЛИНИ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5105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CS" sz="3600" b="1" smtClean="0"/>
              <a:t>Нежељена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Иритација слузокоже желуца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Дијареја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Фотосензибилизација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Токсична деловање на јетру и бубреге (ретко)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Трајна жућкасто-смеђа пребојеност зуба, уз слабије развијену глеђ (кад се примењују код трудница и деце м</a:t>
            </a:r>
            <a:r>
              <a:rPr lang="sr-Cyrl-CS" smtClean="0"/>
              <a:t>л</a:t>
            </a:r>
            <a:r>
              <a:rPr lang="sr-Cyrl-CS" smtClean="0"/>
              <a:t>ађе од 12 година)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>
              <a:buClr>
                <a:srgbClr val="C00000"/>
              </a:buClr>
              <a:buNone/>
            </a:pPr>
            <a:r>
              <a:rPr lang="sr-Cyrl-CS" b="1" smtClean="0"/>
              <a:t>Доза: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      </a:t>
            </a:r>
            <a:r>
              <a:rPr lang="sr-Cyrl-CS" smtClean="0"/>
              <a:t>Тетрациклин: 250-500</a:t>
            </a:r>
            <a:r>
              <a:rPr lang="sr-Latn-CS" smtClean="0"/>
              <a:t>mg/</a:t>
            </a:r>
            <a:r>
              <a:rPr lang="sr-Cyrl-CS" smtClean="0"/>
              <a:t>6</a:t>
            </a:r>
            <a:r>
              <a:rPr lang="sr-Latn-CS" smtClean="0"/>
              <a:t>h</a:t>
            </a:r>
            <a:r>
              <a:rPr lang="sr-Cyrl-CS" smtClean="0"/>
              <a:t> орално или 500</a:t>
            </a:r>
            <a:r>
              <a:rPr lang="sr-Latn-CS" smtClean="0"/>
              <a:t>mg/</a:t>
            </a:r>
            <a:r>
              <a:rPr lang="sr-Cyrl-CS" smtClean="0"/>
              <a:t>12</a:t>
            </a:r>
            <a:r>
              <a:rPr lang="sr-Latn-CS" smtClean="0"/>
              <a:t>h</a:t>
            </a:r>
            <a:r>
              <a:rPr lang="sr-Cyrl-CS" smtClean="0"/>
              <a:t> и.в.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      </a:t>
            </a:r>
            <a:r>
              <a:rPr lang="sr-Cyrl-CS" smtClean="0"/>
              <a:t>Доксициклин: 100</a:t>
            </a:r>
            <a:r>
              <a:rPr lang="sr-Latn-CS" smtClean="0"/>
              <a:t>mg/</a:t>
            </a:r>
            <a:r>
              <a:rPr lang="sr-Cyrl-CS" smtClean="0"/>
              <a:t>24</a:t>
            </a:r>
            <a:r>
              <a:rPr lang="sr-Latn-CS" smtClean="0"/>
              <a:t>h</a:t>
            </a:r>
            <a:r>
              <a:rPr lang="sr-Cyrl-CS" smtClean="0"/>
              <a:t> орално и 200</a:t>
            </a:r>
            <a:r>
              <a:rPr lang="sr-Latn-CS" smtClean="0"/>
              <a:t>mg/</a:t>
            </a:r>
            <a:r>
              <a:rPr lang="sr-Cyrl-CS" smtClean="0"/>
              <a:t>24</a:t>
            </a:r>
            <a:r>
              <a:rPr lang="sr-Latn-CS" smtClean="0"/>
              <a:t>h</a:t>
            </a:r>
            <a:r>
              <a:rPr lang="sr-Cyrl-CS" smtClean="0"/>
              <a:t> и.в.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ТИГЕЦИКЛИН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868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3600" b="1" smtClean="0"/>
              <a:t>Фармакокинетика </a:t>
            </a:r>
            <a:r>
              <a:rPr lang="sr-Cyrl-CS" sz="3600" b="1" smtClean="0"/>
              <a:t>тигециклина:</a:t>
            </a:r>
            <a:endParaRPr lang="sr-Cyrl-CS" sz="36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Тигециклин је настао изменама на молекулу миноциклина, тако да је сличан тетрациклинима.</a:t>
            </a:r>
          </a:p>
          <a:p>
            <a:pPr>
              <a:buClr>
                <a:srgbClr val="C00000"/>
              </a:buClr>
              <a:buNone/>
            </a:pPr>
            <a:endParaRPr lang="sr-Cyrl-CS" sz="11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Продире у сва ткива</a:t>
            </a:r>
          </a:p>
          <a:p>
            <a:pPr>
              <a:buClr>
                <a:srgbClr val="C00000"/>
              </a:buClr>
              <a:buNone/>
            </a:pPr>
            <a:endParaRPr lang="sr-Cyrl-CS" sz="1100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ТИГЕЦИКЛИН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sz="3600" b="1" smtClean="0"/>
              <a:t>Механизам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Везује се за 30С подјединицу рибозома и тако омета синтезу протеина у бактеријама. Има бактериостатско дејство.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>
              <a:buClr>
                <a:srgbClr val="C00000"/>
              </a:buClr>
              <a:buNone/>
            </a:pPr>
            <a:r>
              <a:rPr lang="sr-Cyrl-CS" b="1" smtClean="0"/>
              <a:t>Спектар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Изузетно широк:</a:t>
            </a:r>
            <a:r>
              <a:rPr lang="sr-Cyrl-CS" smtClean="0"/>
              <a:t> </a:t>
            </a:r>
            <a:r>
              <a:rPr lang="sr-Cyrl-CS" smtClean="0"/>
              <a:t>скоро све познате грам-позитивне и г</a:t>
            </a:r>
            <a:r>
              <a:rPr lang="sr-Cyrl-CS" smtClean="0"/>
              <a:t>рам-негативне бактерије 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Слабо делује на псеудомонас и протеус</a:t>
            </a:r>
            <a:endParaRPr lang="sr-Cyrl-C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ТИГЕЦИКЛИН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3600" b="1" smtClean="0"/>
              <a:t>Индикације: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Тешке инфекције коже и поткожја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Интраабдоминалне инфекције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ТИГЕЦИКЛИН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3600" b="1" smtClean="0"/>
              <a:t>Нежељена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Најчешће нежељено дејство је мучнина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>
              <a:buClr>
                <a:srgbClr val="C00000"/>
              </a:buClr>
              <a:buNone/>
            </a:pPr>
            <a:r>
              <a:rPr lang="sr-Cyrl-CS" b="1" smtClean="0"/>
              <a:t>Доза: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      </a:t>
            </a:r>
            <a:r>
              <a:rPr lang="sr-Cyrl-CS" smtClean="0"/>
              <a:t>50</a:t>
            </a:r>
            <a:r>
              <a:rPr lang="sr-Latn-CS" smtClean="0"/>
              <a:t>mg/</a:t>
            </a:r>
            <a:r>
              <a:rPr lang="sr-Cyrl-CS" smtClean="0"/>
              <a:t>12</a:t>
            </a:r>
            <a:r>
              <a:rPr lang="sr-Latn-CS" smtClean="0"/>
              <a:t>h</a:t>
            </a:r>
            <a:r>
              <a:rPr lang="sr-Cyrl-CS" smtClean="0"/>
              <a:t>, као интравенска инфузија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      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КЛИНДАМИЦИН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257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CS" sz="3600" b="1" smtClean="0"/>
              <a:t>Фармакокинетика клиндамицина: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У високом проценту се апсорбује из дигестивног тракта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/>
              <a:t>Н</a:t>
            </a:r>
            <a:r>
              <a:rPr lang="sr-Cyrl-CS" smtClean="0"/>
              <a:t>е доспева једино у ЦНС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Пролази кроз плаценту, излучује се преко млека мајке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Нарочито продире у коштано ткиво и зидове апсцеса (накупља се у леукоцитима и макрофагима)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Метаболише се у јетри у активне и неактивне метаболите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Већим делом се излучује преко бубрега, а мањим преко дигестивног тракта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Споро се излучује из организма (време полу-елиминације је 24</a:t>
            </a:r>
            <a:r>
              <a:rPr lang="sr-Latn-CS" smtClean="0"/>
              <a:t>h</a:t>
            </a:r>
            <a:r>
              <a:rPr lang="sr-Cyrl-CS" smtClean="0"/>
              <a:t>)</a:t>
            </a:r>
            <a:endParaRPr lang="en-U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Из крви се не може отклонити хемодијализом</a:t>
            </a:r>
            <a:endParaRPr lang="sr-Cyrl-C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КЛИНДАМИЦИН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CS" sz="3600" b="1" smtClean="0"/>
              <a:t>Механизам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Везује се за 50С подјединицу рибозома бактерија и инхибира синтезу протеина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>
              <a:buClr>
                <a:srgbClr val="C00000"/>
              </a:buClr>
              <a:buNone/>
            </a:pPr>
            <a:r>
              <a:rPr lang="sr-Cyrl-CS" b="1" smtClean="0"/>
              <a:t>Спектар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Пнеумокок, пиогени стрептокок,стафилокок, </a:t>
            </a:r>
            <a:r>
              <a:rPr lang="sr-Latn-CS" smtClean="0"/>
              <a:t>S. viridans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Latn-CS" smtClean="0"/>
              <a:t>A</a:t>
            </a:r>
            <a:r>
              <a:rPr lang="sr-Cyrl-CS" smtClean="0"/>
              <a:t>наероби</a:t>
            </a:r>
            <a:r>
              <a:rPr lang="sr-Latn-CS" smtClean="0"/>
              <a:t> (</a:t>
            </a:r>
            <a:r>
              <a:rPr lang="sr-Cyrl-CS" smtClean="0"/>
              <a:t>посебно</a:t>
            </a:r>
            <a:r>
              <a:rPr lang="sr-Latn-CS" smtClean="0"/>
              <a:t> Bacteroides fragilis</a:t>
            </a:r>
            <a:r>
              <a:rPr lang="sr-Cyrl-CS" smtClean="0"/>
              <a:t>)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Latn-CS" smtClean="0"/>
              <a:t>Actinomyces israeli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Latn-CS" smtClean="0"/>
              <a:t>Nocardia asteroides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Latn-CS" smtClean="0"/>
              <a:t>Toxoplasmosa gondii</a:t>
            </a:r>
            <a:endParaRPr lang="sr-Cyrl-C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КЛИНДАМИЦИН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Cyrl-CS" sz="3600" b="1" smtClean="0"/>
              <a:t>Индикације: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Анаеробне инфекције главе, абдомена и мале карлице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Апсцес плућа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Периодонталне инфекције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/>
              <a:t>И</a:t>
            </a:r>
            <a:r>
              <a:rPr lang="sr-Cyrl-CS" smtClean="0"/>
              <a:t>нфекције фаринкса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/>
              <a:t>С</a:t>
            </a:r>
            <a:r>
              <a:rPr lang="sr-Cyrl-CS" smtClean="0"/>
              <a:t>тафилококни остеомијелитис и артритис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/>
              <a:t>К</a:t>
            </a:r>
            <a:r>
              <a:rPr lang="sr-Cyrl-CS" smtClean="0"/>
              <a:t>од мешовитих инфекција изазваних анаеробима и грам-негативним бактеријама  користи се клиндамицин заједно са неким аминогликозидом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КЛИНДАМИЦИН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29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CS" sz="3600" b="1" smtClean="0"/>
              <a:t>Нежељена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Псеудомембранозни колитис, услед бујања </a:t>
            </a:r>
            <a:r>
              <a:rPr lang="sr-Latn-CS" smtClean="0"/>
              <a:t>Clostridium </a:t>
            </a:r>
            <a:r>
              <a:rPr lang="sr-Latn-CS" smtClean="0"/>
              <a:t>difficile</a:t>
            </a:r>
            <a:r>
              <a:rPr lang="sr-Cyrl-CS" smtClean="0"/>
              <a:t>, отпорног на клиндамицин. Ако се појави </a:t>
            </a:r>
            <a:r>
              <a:rPr lang="sr-Cyrl-CS" smtClean="0"/>
              <a:t>пролив</a:t>
            </a:r>
            <a:r>
              <a:rPr lang="en-US" smtClean="0"/>
              <a:t>,</a:t>
            </a:r>
            <a:r>
              <a:rPr lang="sr-Cyrl-CS" smtClean="0"/>
              <a:t> </a:t>
            </a:r>
            <a:r>
              <a:rPr lang="sr-Cyrl-CS" smtClean="0"/>
              <a:t>прекида се терапија клиндамицином и прелази на оралну примену </a:t>
            </a:r>
            <a:r>
              <a:rPr lang="sr-Cyrl-CS" smtClean="0"/>
              <a:t>метронидазола </a:t>
            </a:r>
            <a:r>
              <a:rPr lang="sr-Cyrl-CS" smtClean="0"/>
              <a:t>или ванкомицина</a:t>
            </a:r>
            <a:r>
              <a:rPr lang="sr-Cyrl-CS" smtClean="0"/>
              <a:t>.</a:t>
            </a:r>
          </a:p>
          <a:p>
            <a:pPr>
              <a:buClr>
                <a:srgbClr val="C00000"/>
              </a:buClr>
              <a:buNone/>
            </a:pPr>
            <a:endParaRPr lang="sr-Cyrl-CS" sz="2100" smtClean="0"/>
          </a:p>
          <a:p>
            <a:pPr>
              <a:buClr>
                <a:srgbClr val="C00000"/>
              </a:buClr>
              <a:buNone/>
            </a:pPr>
            <a:r>
              <a:rPr lang="sr-Cyrl-CS" b="1" smtClean="0"/>
              <a:t>Доза: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      150-300</a:t>
            </a:r>
            <a:r>
              <a:rPr lang="sr-Latn-CS" smtClean="0"/>
              <a:t>mg/6h </a:t>
            </a:r>
            <a:r>
              <a:rPr lang="sr-Cyrl-CS" smtClean="0"/>
              <a:t>орално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      </a:t>
            </a:r>
            <a:r>
              <a:rPr lang="sr-Latn-CS" smtClean="0"/>
              <a:t>300-600 mg/12h </a:t>
            </a:r>
            <a:r>
              <a:rPr lang="sr-Cyrl-CS" smtClean="0"/>
              <a:t>и.в. или и.м</a:t>
            </a:r>
            <a:r>
              <a:rPr lang="sr-Cyrl-CS" smtClean="0"/>
              <a:t>.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/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	 </a:t>
            </a:r>
            <a:r>
              <a:rPr lang="sr-Cyrl-CS" smtClean="0"/>
              <a:t>  Код инсуфицијенције јетре или бубрега дозу треба   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</a:t>
            </a:r>
            <a:r>
              <a:rPr lang="sr-Cyrl-CS" smtClean="0"/>
              <a:t>       смањити</a:t>
            </a:r>
            <a:endParaRPr lang="sr-Cyrl-C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МЕТРОНИДАЗОЛ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257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Cyrl-CS" sz="3600" b="1" smtClean="0"/>
              <a:t>Фармакокинетика </a:t>
            </a:r>
            <a:r>
              <a:rPr lang="sr-Cyrl-CS" sz="3600" b="1" smtClean="0"/>
              <a:t>метронидазола</a:t>
            </a:r>
            <a:r>
              <a:rPr lang="sr-Cyrl-CS" sz="3600" b="1" smtClean="0"/>
              <a:t>:</a:t>
            </a:r>
            <a:endParaRPr lang="sr-Cyrl-CS" sz="36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После оралне примене се брзо и комплетно апсорбује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Доспева у сва ткива</a:t>
            </a:r>
            <a:r>
              <a:rPr lang="sr-Cyrl-CS" smtClean="0"/>
              <a:t>, </a:t>
            </a:r>
            <a:r>
              <a:rPr lang="sr-Cyrl-CS" smtClean="0"/>
              <a:t>излучује се преко млека мајке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Нарочито продире у коштано ткиво и зидове апсцеса (накупља се у леукоцитима и макрофагима)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Метаболише се </a:t>
            </a:r>
            <a:r>
              <a:rPr lang="sr-Cyrl-CS" smtClean="0"/>
              <a:t>делом у јетри (оксидација) и излучује преко бубрега у виду метаболита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Даје урину црвено-браон боју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В</a:t>
            </a:r>
            <a:r>
              <a:rPr lang="sr-Cyrl-CS" smtClean="0"/>
              <a:t>реме </a:t>
            </a:r>
            <a:r>
              <a:rPr lang="sr-Cyrl-CS" smtClean="0"/>
              <a:t>полу-елиминације </a:t>
            </a:r>
            <a:r>
              <a:rPr lang="sr-Cyrl-CS" smtClean="0"/>
              <a:t>метронидазола је 8,5</a:t>
            </a:r>
            <a:r>
              <a:rPr lang="sr-Latn-CS" smtClean="0"/>
              <a:t>h</a:t>
            </a:r>
            <a:r>
              <a:rPr lang="sr-Cyrl-CS" smtClean="0"/>
              <a:t>)</a:t>
            </a:r>
            <a:endParaRPr lang="en-U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Из крви се може отклонити хемодијализом</a:t>
            </a:r>
            <a:endParaRPr lang="sr-Cyrl-C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МЕТРОНИДАЗОЛ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CS" sz="3600" b="1" smtClean="0"/>
              <a:t>Механизам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Нитро група метронидазола преузима електроне од електрон-транспортујућих ћелијских протеина и тако ремети стварање једињења богатих енергијом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>
              <a:buClr>
                <a:srgbClr val="C00000"/>
              </a:buClr>
              <a:buNone/>
            </a:pPr>
            <a:r>
              <a:rPr lang="sr-Cyrl-CS" b="1" smtClean="0"/>
              <a:t>Спектар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Анаеробне коке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Latn-CS" smtClean="0"/>
              <a:t>A</a:t>
            </a:r>
            <a:r>
              <a:rPr lang="sr-Cyrl-CS" smtClean="0"/>
              <a:t>наеробни грам-негативни бацили</a:t>
            </a:r>
            <a:r>
              <a:rPr lang="sr-Latn-CS" smtClean="0"/>
              <a:t> (</a:t>
            </a:r>
            <a:r>
              <a:rPr lang="sr-Cyrl-CS" smtClean="0"/>
              <a:t>укључујући</a:t>
            </a:r>
            <a:r>
              <a:rPr lang="sr-Latn-CS" smtClean="0"/>
              <a:t> Bacteroides</a:t>
            </a:r>
            <a:r>
              <a:rPr lang="sr-Cyrl-CS" smtClean="0"/>
              <a:t>)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Latn-CS" smtClean="0"/>
              <a:t>A</a:t>
            </a:r>
            <a:r>
              <a:rPr lang="sr-Cyrl-CS" smtClean="0"/>
              <a:t>наеробни </a:t>
            </a:r>
            <a:r>
              <a:rPr lang="sr-Cyrl-CS" smtClean="0"/>
              <a:t>спорулишући грам-негативни </a:t>
            </a:r>
            <a:r>
              <a:rPr lang="sr-Cyrl-CS" smtClean="0"/>
              <a:t>бацили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Т</a:t>
            </a:r>
            <a:r>
              <a:rPr lang="sr-Latn-CS" smtClean="0"/>
              <a:t>r</a:t>
            </a:r>
            <a:r>
              <a:rPr lang="sr-Latn-CS" smtClean="0"/>
              <a:t>ichomonas vaginalis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Latn-CS" smtClean="0"/>
              <a:t>E. hystolitica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Latn-CS" smtClean="0"/>
              <a:t>G. lamblia</a:t>
            </a:r>
            <a:endParaRPr lang="sr-Cyrl-C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МЕТРОНИДАЗОЛ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3600" b="1" smtClean="0"/>
              <a:t>Индикације: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Инфекције у усној дупљи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Тешке абдоминалне и пелвичне анаеробне инфекције 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Инфекције протозоама</a:t>
            </a:r>
            <a:endParaRPr lang="sr-Cyrl-CS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Псеудомембранозни колитис изазван </a:t>
            </a:r>
            <a:r>
              <a:rPr lang="sr-Latn-CS" smtClean="0"/>
              <a:t>Cl. bifficile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МЕТРОНИДАЗОЛ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r-Cyrl-CS" sz="3600" b="1" smtClean="0"/>
              <a:t>Нежељена дејства: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1300" b="1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Мучнина, осећај сувоће и металног укуса у устима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Неуротоксични ефекти на ЦНС-у (главобоља, вртоглавица, ређе конвулзије и атаксија)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Неуротоксични ефекти </a:t>
            </a:r>
            <a:r>
              <a:rPr lang="sr-Cyrl-CS" smtClean="0"/>
              <a:t>на </a:t>
            </a:r>
            <a:r>
              <a:rPr lang="sr-Cyrl-CS" smtClean="0"/>
              <a:t>периферном нервном систему (периферна неуропатија)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Испољава дејство слично дисулфираму (не сме се конзумирати алкохол током терапије метронидазолом)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Тератогено дејство (не сме се примењивати током трудноће)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>
              <a:buClr>
                <a:srgbClr val="C00000"/>
              </a:buClr>
              <a:buNone/>
            </a:pPr>
            <a:r>
              <a:rPr lang="sr-Cyrl-CS" b="1" smtClean="0"/>
              <a:t>Доза: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      </a:t>
            </a:r>
            <a:r>
              <a:rPr lang="sr-Cyrl-CS" smtClean="0"/>
              <a:t>О</a:t>
            </a:r>
            <a:r>
              <a:rPr lang="sr-Cyrl-CS" smtClean="0"/>
              <a:t>рално: 5</a:t>
            </a:r>
            <a:r>
              <a:rPr lang="sr-Cyrl-CS" smtClean="0"/>
              <a:t>00</a:t>
            </a:r>
            <a:r>
              <a:rPr lang="sr-Latn-CS" smtClean="0"/>
              <a:t>mg/</a:t>
            </a:r>
            <a:r>
              <a:rPr lang="sr-Cyrl-CS" smtClean="0"/>
              <a:t>8</a:t>
            </a:r>
            <a:r>
              <a:rPr lang="sr-Latn-CS" smtClean="0"/>
              <a:t>h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      </a:t>
            </a:r>
            <a:r>
              <a:rPr lang="sr-Cyrl-CS" smtClean="0"/>
              <a:t>И</a:t>
            </a:r>
            <a:r>
              <a:rPr lang="sr-Cyrl-CS" smtClean="0"/>
              <a:t>.в. примена: 1</a:t>
            </a:r>
            <a:r>
              <a:rPr lang="sr-Latn-CS" smtClean="0"/>
              <a:t>g</a:t>
            </a:r>
            <a:r>
              <a:rPr lang="sr-Cyrl-CS" smtClean="0"/>
              <a:t> као ударна доза, потом </a:t>
            </a:r>
            <a:r>
              <a:rPr lang="sr-Cyrl-CS" smtClean="0"/>
              <a:t>500</a:t>
            </a:r>
            <a:r>
              <a:rPr lang="sr-Latn-CS" smtClean="0"/>
              <a:t>mg/</a:t>
            </a:r>
            <a:r>
              <a:rPr lang="sr-Cyrl-CS" smtClean="0"/>
              <a:t>6</a:t>
            </a:r>
            <a:r>
              <a:rPr lang="sr-Latn-CS" smtClean="0"/>
              <a:t>h</a:t>
            </a:r>
            <a:r>
              <a:rPr lang="sr-Cyrl-CS" smtClean="0"/>
              <a:t> </a:t>
            </a:r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	 </a:t>
            </a:r>
            <a:r>
              <a:rPr lang="sr-Cyrl-CS" smtClean="0"/>
              <a:t>Код инсуфицијенције јетре дозу треба смањити, а код    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 </a:t>
            </a:r>
            <a:r>
              <a:rPr lang="sr-Cyrl-CS" smtClean="0"/>
              <a:t>      инсуфицијенције бубрега не</a:t>
            </a:r>
            <a:endParaRPr lang="sr-Cyrl-C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823</Words>
  <Application>Microsoft Office PowerPoint</Application>
  <PresentationFormat>On-screen Show (4:3)</PresentationFormat>
  <Paragraphs>189</Paragraphs>
  <Slides>18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АНТИБИОТИЦИ У ПЕРИОДОНТАЛНОЈ БОЛЕСТИ</vt:lpstr>
      <vt:lpstr>КЛИНДАМИЦИН</vt:lpstr>
      <vt:lpstr>КЛИНДАМИЦИН</vt:lpstr>
      <vt:lpstr>КЛИНДАМИЦИН</vt:lpstr>
      <vt:lpstr>КЛИНДАМИЦИН</vt:lpstr>
      <vt:lpstr>МЕТРОНИДАЗОЛ</vt:lpstr>
      <vt:lpstr>МЕТРОНИДАЗОЛ</vt:lpstr>
      <vt:lpstr>МЕТРОНИДАЗОЛ</vt:lpstr>
      <vt:lpstr>МЕТРОНИДАЗОЛ</vt:lpstr>
      <vt:lpstr>ТЕТРАЦИКЛИНИ</vt:lpstr>
      <vt:lpstr>ТЕТРАЦИКЛИНИ</vt:lpstr>
      <vt:lpstr>ТЕТРАЦИКЛИНИ</vt:lpstr>
      <vt:lpstr>ТЕТРАЦИКЛИНИ</vt:lpstr>
      <vt:lpstr>ТЕТРАЦИКЛИНИ</vt:lpstr>
      <vt:lpstr>ТИГЕЦИКЛИН</vt:lpstr>
      <vt:lpstr>ТИГЕЦИКЛИН</vt:lpstr>
      <vt:lpstr>ТИГЕЦИКЛИН</vt:lpstr>
      <vt:lpstr>ТИГЕЦИКЛИН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АНТИБИОТИЦИ У ПЕРИОДОНТАЛНОЈ БОЛЕСТИ</dc:title>
  <dc:creator>Snezana</dc:creator>
  <cp:lastModifiedBy>Snezana</cp:lastModifiedBy>
  <cp:revision>20</cp:revision>
  <dcterms:created xsi:type="dcterms:W3CDTF">2012-01-13T14:15:02Z</dcterms:created>
  <dcterms:modified xsi:type="dcterms:W3CDTF">2012-01-16T11:09:16Z</dcterms:modified>
</cp:coreProperties>
</file>